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handoutMasterIdLst>
    <p:handoutMasterId r:id="rId22"/>
  </p:handoutMasterIdLst>
  <p:sldIdLst>
    <p:sldId id="270" r:id="rId2"/>
    <p:sldId id="271" r:id="rId3"/>
    <p:sldId id="303" r:id="rId4"/>
    <p:sldId id="272" r:id="rId5"/>
    <p:sldId id="288" r:id="rId6"/>
    <p:sldId id="287" r:id="rId7"/>
    <p:sldId id="273" r:id="rId8"/>
    <p:sldId id="311" r:id="rId9"/>
    <p:sldId id="290" r:id="rId10"/>
    <p:sldId id="304" r:id="rId11"/>
    <p:sldId id="307" r:id="rId12"/>
    <p:sldId id="309" r:id="rId13"/>
    <p:sldId id="310" r:id="rId14"/>
    <p:sldId id="312" r:id="rId15"/>
    <p:sldId id="314" r:id="rId16"/>
    <p:sldId id="316" r:id="rId17"/>
    <p:sldId id="315" r:id="rId18"/>
    <p:sldId id="317" r:id="rId19"/>
    <p:sldId id="318"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5700FC0-9E7A-4C53-8A3B-3C3C9A736C42}" type="datetimeFigureOut">
              <a:rPr lang="en-US" smtClean="0"/>
              <a:t>11/2/2022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AF122B6-E47E-4A80-A9F3-23FD10D674FE}" type="datetimeFigureOut">
              <a:rPr lang="en-US" smtClean="0"/>
              <a:t>11/2/2022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1"/>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1"/>
                </a:solidFill>
              </a:defRPr>
            </a:lvl1pPr>
          </a:lstStyle>
          <a:p>
            <a:fld id="{349BF3EA-1A78-4F07-BDC0-C8A1BD461199}" type="datetimeFigureOut">
              <a:rPr lang="en-US" smtClean="0"/>
              <a:pPr/>
              <a:t>11/2/2022</a:t>
            </a:fld>
            <a:endParaRPr lang="en-US"/>
          </a:p>
        </p:txBody>
      </p:sp>
      <p:sp>
        <p:nvSpPr>
          <p:cNvPr id="8" name="Slide Number Placeholder 7"/>
          <p:cNvSpPr>
            <a:spLocks noGrp="1"/>
          </p:cNvSpPr>
          <p:nvPr>
            <p:ph type="sldNum" sz="quarter" idx="11"/>
          </p:nvPr>
        </p:nvSpPr>
        <p:spPr/>
        <p:txBody>
          <a:bodyPr/>
          <a:lstStyle>
            <a:lvl1pPr>
              <a:defRPr>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7948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11/2/2022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729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11/2/2022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1199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buFont typeface="Arial" pitchFamily="34" charset="0"/>
              <a:buChar cha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11/2/2022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810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11/2/2022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156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11/2/2022</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3333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11/2/2022</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445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625"/>
            <a:ext cx="10972800" cy="1600200"/>
          </a:xfrm>
        </p:spPr>
        <p:txBody>
          <a:bodyPr/>
          <a:lstStyle>
            <a:lvl1pPr>
              <a:defRPr>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11/2/2022</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67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11/2/2022</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460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11/2/2022</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7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11/2/2022</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5547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2">
        <a:schemeClr val="bg2"/>
      </p:bgRef>
    </p:bg>
    <p:spTree>
      <p:nvGrpSpPr>
        <p:cNvPr id="1" name=""/>
        <p:cNvGrpSpPr/>
        <p:nvPr/>
      </p:nvGrpSpPr>
      <p:grpSpPr>
        <a:xfrm>
          <a:off x="0" y="0"/>
          <a:ext cx="0" cy="0"/>
          <a:chOff x="0" y="0"/>
          <a:chExt cx="0" cy="0"/>
        </a:xfrm>
      </p:grpSpPr>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tx1">
                  <a:lumMod val="65000"/>
                  <a:lumOff val="35000"/>
                </a:schemeClr>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solidFill>
                <a:latin typeface="Century Gothic" pitchFamily="34" charset="0"/>
              </a:defRPr>
            </a:lvl1pPr>
          </a:lstStyle>
          <a:p>
            <a:fld id="{349BF3EA-1A78-4F07-BDC0-C8A1BD461199}" type="datetimeFigureOut">
              <a:rPr lang="en-US" smtClean="0"/>
              <a:pPr/>
              <a:t>11/2/2022</a:t>
            </a:fld>
            <a:endParaRPr lang="en-US" dirty="0"/>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solidFill>
                <a:latin typeface="Century Gothic" pitchFamily="34" charset="0"/>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012251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ts val="4800"/>
        </a:lnSpc>
        <a:spcBef>
          <a:spcPct val="0"/>
        </a:spcBef>
        <a:buNone/>
        <a:defRPr sz="4800" kern="1200">
          <a:solidFill>
            <a:schemeClr val="tx2"/>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hyperlink" Target="http://achdidaho.org/AboutACHD/contactUs.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ityofboise.org/departments/planning-and-development-services/planning-and-zoning/zoning-code-rewrite/community-development-track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ighlandsneighborhood.weebl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Highlands Neighborhood Association</a:t>
            </a:r>
          </a:p>
        </p:txBody>
      </p:sp>
      <p:sp>
        <p:nvSpPr>
          <p:cNvPr id="3" name="Content Placeholder 2"/>
          <p:cNvSpPr>
            <a:spLocks noGrp="1"/>
          </p:cNvSpPr>
          <p:nvPr>
            <p:ph type="subTitle" idx="1"/>
          </p:nvPr>
        </p:nvSpPr>
        <p:spPr/>
        <p:txBody>
          <a:bodyPr/>
          <a:lstStyle/>
          <a:p>
            <a:r>
              <a:rPr lang="en-US" dirty="0"/>
              <a:t>2022 Annual Meeting</a:t>
            </a:r>
          </a:p>
          <a:p>
            <a:r>
              <a:rPr lang="en-US" dirty="0"/>
              <a:t>November 3, 2022</a:t>
            </a:r>
          </a:p>
        </p:txBody>
      </p:sp>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5" name="Content Placeholder 4"/>
          <p:cNvPicPr>
            <a:picLocks noGrp="1" noChangeAspect="1"/>
          </p:cNvPicPr>
          <p:nvPr>
            <p:ph idx="1"/>
          </p:nvPr>
        </p:nvPicPr>
        <p:blipFill>
          <a:blip r:embed="rId2"/>
          <a:stretch>
            <a:fillRect/>
          </a:stretch>
        </p:blipFill>
        <p:spPr>
          <a:xfrm>
            <a:off x="1673379" y="31502"/>
            <a:ext cx="8871889" cy="6826498"/>
          </a:xfrm>
          <a:prstGeom prst="rect">
            <a:avLst/>
          </a:prstGeom>
        </p:spPr>
      </p:pic>
      <p:sp>
        <p:nvSpPr>
          <p:cNvPr id="3" name="TextBox 2"/>
          <p:cNvSpPr txBox="1"/>
          <p:nvPr/>
        </p:nvSpPr>
        <p:spPr>
          <a:xfrm>
            <a:off x="3828663" y="2337423"/>
            <a:ext cx="645177" cy="276999"/>
          </a:xfrm>
          <a:prstGeom prst="rect">
            <a:avLst/>
          </a:prstGeom>
          <a:solidFill>
            <a:schemeClr val="bg1">
              <a:alpha val="67000"/>
            </a:schemeClr>
          </a:solidFill>
        </p:spPr>
        <p:txBody>
          <a:bodyPr wrap="none" rtlCol="0">
            <a:spAutoFit/>
          </a:bodyPr>
          <a:lstStyle/>
          <a:p>
            <a:r>
              <a:rPr lang="en-US" sz="1200" dirty="0"/>
              <a:t>Vacant</a:t>
            </a:r>
          </a:p>
        </p:txBody>
      </p:sp>
      <p:sp>
        <p:nvSpPr>
          <p:cNvPr id="6" name="TextBox 5"/>
          <p:cNvSpPr txBox="1"/>
          <p:nvPr/>
        </p:nvSpPr>
        <p:spPr>
          <a:xfrm>
            <a:off x="5567361" y="3070554"/>
            <a:ext cx="1057277" cy="276999"/>
          </a:xfrm>
          <a:prstGeom prst="rect">
            <a:avLst/>
          </a:prstGeom>
          <a:solidFill>
            <a:schemeClr val="bg1">
              <a:alpha val="67000"/>
            </a:schemeClr>
          </a:solidFill>
        </p:spPr>
        <p:txBody>
          <a:bodyPr wrap="none" rtlCol="0">
            <a:spAutoFit/>
          </a:bodyPr>
          <a:lstStyle/>
          <a:p>
            <a:r>
              <a:rPr lang="en-US" sz="1200" dirty="0"/>
              <a:t>Dave Groom</a:t>
            </a:r>
          </a:p>
        </p:txBody>
      </p:sp>
      <p:sp>
        <p:nvSpPr>
          <p:cNvPr id="7" name="TextBox 6"/>
          <p:cNvSpPr txBox="1"/>
          <p:nvPr/>
        </p:nvSpPr>
        <p:spPr>
          <a:xfrm>
            <a:off x="4251651" y="4275558"/>
            <a:ext cx="1335622" cy="276999"/>
          </a:xfrm>
          <a:prstGeom prst="rect">
            <a:avLst/>
          </a:prstGeom>
          <a:solidFill>
            <a:schemeClr val="bg1">
              <a:alpha val="67000"/>
            </a:schemeClr>
          </a:solidFill>
        </p:spPr>
        <p:txBody>
          <a:bodyPr wrap="none" rtlCol="0">
            <a:spAutoFit/>
          </a:bodyPr>
          <a:lstStyle/>
          <a:p>
            <a:r>
              <a:rPr lang="en-US" sz="1200" dirty="0"/>
              <a:t>Jolie Strohmeyer</a:t>
            </a:r>
          </a:p>
        </p:txBody>
      </p:sp>
      <p:sp>
        <p:nvSpPr>
          <p:cNvPr id="8" name="TextBox 7"/>
          <p:cNvSpPr txBox="1"/>
          <p:nvPr/>
        </p:nvSpPr>
        <p:spPr>
          <a:xfrm>
            <a:off x="2572724" y="4685256"/>
            <a:ext cx="1018805" cy="276999"/>
          </a:xfrm>
          <a:prstGeom prst="rect">
            <a:avLst/>
          </a:prstGeom>
          <a:solidFill>
            <a:schemeClr val="bg1">
              <a:alpha val="67000"/>
            </a:schemeClr>
          </a:solidFill>
        </p:spPr>
        <p:txBody>
          <a:bodyPr wrap="none" rtlCol="0">
            <a:spAutoFit/>
          </a:bodyPr>
          <a:lstStyle/>
          <a:p>
            <a:r>
              <a:rPr lang="en-US" sz="1200" dirty="0"/>
              <a:t>Dave </a:t>
            </a:r>
            <a:r>
              <a:rPr lang="en-US" sz="1200" dirty="0" err="1"/>
              <a:t>Fotsch</a:t>
            </a:r>
            <a:endParaRPr lang="en-US" sz="1200" dirty="0"/>
          </a:p>
        </p:txBody>
      </p:sp>
    </p:spTree>
    <p:extLst>
      <p:ext uri="{BB962C8B-B14F-4D97-AF65-F5344CB8AC3E}">
        <p14:creationId xmlns:p14="http://schemas.microsoft.com/office/powerpoint/2010/main" val="270720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Past Activities</a:t>
            </a:r>
          </a:p>
        </p:txBody>
      </p:sp>
      <p:sp>
        <p:nvSpPr>
          <p:cNvPr id="3" name="Content Placeholder 2"/>
          <p:cNvSpPr>
            <a:spLocks noGrp="1"/>
          </p:cNvSpPr>
          <p:nvPr>
            <p:ph idx="1"/>
          </p:nvPr>
        </p:nvSpPr>
        <p:spPr/>
        <p:txBody>
          <a:bodyPr>
            <a:normAutofit/>
          </a:bodyPr>
          <a:lstStyle/>
          <a:p>
            <a:r>
              <a:rPr lang="en-US" dirty="0"/>
              <a:t>Meetings with City &amp; ACHD</a:t>
            </a:r>
          </a:p>
          <a:p>
            <a:r>
              <a:rPr lang="en-US" dirty="0"/>
              <a:t>Traffic priorities for ACHD IFYWP</a:t>
            </a:r>
          </a:p>
          <a:p>
            <a:r>
              <a:rPr lang="en-US" dirty="0"/>
              <a:t>P&amp;Z hearings for development</a:t>
            </a:r>
          </a:p>
          <a:p>
            <a:r>
              <a:rPr lang="en-US" dirty="0"/>
              <a:t>Highlands View Drive Survey (July/August 2018)</a:t>
            </a:r>
          </a:p>
          <a:p>
            <a:pPr lvl="1"/>
            <a:r>
              <a:rPr lang="en-US" dirty="0"/>
              <a:t>Many voices on this subject from “do nothing” to “do everything”</a:t>
            </a:r>
          </a:p>
          <a:p>
            <a:pPr lvl="1"/>
            <a:r>
              <a:rPr lang="en-US" dirty="0"/>
              <a:t>65% of homes (75 of 116) responded to survey </a:t>
            </a:r>
            <a:br>
              <a:rPr lang="en-US" dirty="0"/>
            </a:br>
            <a:r>
              <a:rPr lang="en-US" dirty="0"/>
              <a:t>(67% occupied homes)</a:t>
            </a:r>
          </a:p>
          <a:p>
            <a:pPr lvl="1"/>
            <a:r>
              <a:rPr lang="en-US" dirty="0"/>
              <a:t>Conclusions</a:t>
            </a:r>
          </a:p>
          <a:p>
            <a:pPr lvl="2"/>
            <a:r>
              <a:rPr lang="en-US" dirty="0"/>
              <a:t>&gt; 65% support need for speed mitigation</a:t>
            </a:r>
          </a:p>
          <a:p>
            <a:pPr lvl="2"/>
            <a:r>
              <a:rPr lang="en-US" dirty="0"/>
              <a:t>&gt; 56% support need for pedestrian safety mitigation</a:t>
            </a:r>
          </a:p>
          <a:p>
            <a:pPr lvl="2"/>
            <a:r>
              <a:rPr lang="en-US" dirty="0"/>
              <a:t>&gt; 68% said candles were not effective</a:t>
            </a:r>
          </a:p>
          <a:p>
            <a:pPr lvl="2"/>
            <a:r>
              <a:rPr lang="en-US" dirty="0"/>
              <a:t>&gt; 90% said they expected to be involved in future decision making</a:t>
            </a:r>
          </a:p>
        </p:txBody>
      </p:sp>
    </p:spTree>
    <p:extLst>
      <p:ext uri="{BB962C8B-B14F-4D97-AF65-F5344CB8AC3E}">
        <p14:creationId xmlns:p14="http://schemas.microsoft.com/office/powerpoint/2010/main" val="420227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2022 Current Activities</a:t>
            </a:r>
          </a:p>
        </p:txBody>
      </p:sp>
      <p:sp>
        <p:nvSpPr>
          <p:cNvPr id="3" name="Content Placeholder 2"/>
          <p:cNvSpPr>
            <a:spLocks noGrp="1"/>
          </p:cNvSpPr>
          <p:nvPr>
            <p:ph idx="1"/>
          </p:nvPr>
        </p:nvSpPr>
        <p:spPr/>
        <p:txBody>
          <a:bodyPr>
            <a:normAutofit/>
          </a:bodyPr>
          <a:lstStyle/>
          <a:p>
            <a:r>
              <a:rPr lang="en-US" dirty="0"/>
              <a:t>Traffic issues on HVD, E </a:t>
            </a:r>
            <a:r>
              <a:rPr lang="en-US" dirty="0" err="1"/>
              <a:t>Braemere</a:t>
            </a:r>
            <a:r>
              <a:rPr lang="en-US" dirty="0"/>
              <a:t> &amp; Hearthstone</a:t>
            </a:r>
          </a:p>
          <a:p>
            <a:pPr lvl="1"/>
            <a:r>
              <a:rPr lang="en-US" dirty="0"/>
              <a:t>Speeding &amp; two rollovers in 2020 (HVD and E </a:t>
            </a:r>
            <a:r>
              <a:rPr lang="en-US" dirty="0" err="1"/>
              <a:t>Braemere</a:t>
            </a:r>
            <a:r>
              <a:rPr lang="en-US" dirty="0"/>
              <a:t>)</a:t>
            </a:r>
          </a:p>
          <a:p>
            <a:pPr lvl="1"/>
            <a:r>
              <a:rPr lang="en-US" dirty="0"/>
              <a:t>Boise PD presence in the neighborhood to police speeding</a:t>
            </a:r>
          </a:p>
          <a:p>
            <a:pPr lvl="1"/>
            <a:r>
              <a:rPr lang="en-US" dirty="0"/>
              <a:t>HVD street walks with ACHD</a:t>
            </a:r>
          </a:p>
          <a:p>
            <a:pPr lvl="2"/>
            <a:r>
              <a:rPr lang="en-US" dirty="0"/>
              <a:t>Pilot study proposal</a:t>
            </a:r>
          </a:p>
          <a:p>
            <a:pPr lvl="2"/>
            <a:r>
              <a:rPr lang="en-US" dirty="0"/>
              <a:t>Highlands Cove mitigation funds are available</a:t>
            </a:r>
          </a:p>
          <a:p>
            <a:r>
              <a:rPr lang="en-US" dirty="0"/>
              <a:t>Yard sign program (~100 signs available)</a:t>
            </a:r>
          </a:p>
          <a:p>
            <a:pPr lvl="1"/>
            <a:r>
              <a:rPr lang="en-US" dirty="0"/>
              <a:t>Contact Jeff Bradley </a:t>
            </a:r>
          </a:p>
          <a:p>
            <a:pPr lvl="1"/>
            <a:endParaRPr lang="en-US" dirty="0"/>
          </a:p>
        </p:txBody>
      </p:sp>
      <p:pic>
        <p:nvPicPr>
          <p:cNvPr id="5" name="Picture 4" descr="Several yellow signs with black text&#10;&#10;Description automatically generated with low confidence">
            <a:extLst>
              <a:ext uri="{FF2B5EF4-FFF2-40B4-BE49-F238E27FC236}">
                <a16:creationId xmlns:a16="http://schemas.microsoft.com/office/drawing/2014/main" id="{3E9E06A5-FBDD-4DE3-8635-014E313470AA}"/>
              </a:ext>
            </a:extLst>
          </p:cNvPr>
          <p:cNvPicPr>
            <a:picLocks noChangeAspect="1"/>
          </p:cNvPicPr>
          <p:nvPr/>
        </p:nvPicPr>
        <p:blipFill>
          <a:blip r:embed="rId2"/>
          <a:stretch>
            <a:fillRect/>
          </a:stretch>
        </p:blipFill>
        <p:spPr>
          <a:xfrm>
            <a:off x="782044" y="4596368"/>
            <a:ext cx="2989858" cy="1647855"/>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87AA3907-F64B-48EF-9A76-54A313095BBC}"/>
              </a:ext>
            </a:extLst>
          </p:cNvPr>
          <p:cNvPicPr>
            <a:picLocks noChangeAspect="1"/>
          </p:cNvPicPr>
          <p:nvPr/>
        </p:nvPicPr>
        <p:blipFill>
          <a:blip r:embed="rId3"/>
          <a:stretch>
            <a:fillRect/>
          </a:stretch>
        </p:blipFill>
        <p:spPr>
          <a:xfrm>
            <a:off x="4005440" y="4415684"/>
            <a:ext cx="2644208" cy="2009219"/>
          </a:xfrm>
          <a:prstGeom prst="rect">
            <a:avLst/>
          </a:prstGeom>
        </p:spPr>
      </p:pic>
      <p:pic>
        <p:nvPicPr>
          <p:cNvPr id="9" name="Picture 8" descr="A yellow sign with black text&#10;&#10;Description automatically generated with low confidence">
            <a:extLst>
              <a:ext uri="{FF2B5EF4-FFF2-40B4-BE49-F238E27FC236}">
                <a16:creationId xmlns:a16="http://schemas.microsoft.com/office/drawing/2014/main" id="{A039D31E-6723-4371-841D-A801545CA386}"/>
              </a:ext>
            </a:extLst>
          </p:cNvPr>
          <p:cNvPicPr>
            <a:picLocks noChangeAspect="1"/>
          </p:cNvPicPr>
          <p:nvPr/>
        </p:nvPicPr>
        <p:blipFill>
          <a:blip r:embed="rId4"/>
          <a:stretch>
            <a:fillRect/>
          </a:stretch>
        </p:blipFill>
        <p:spPr>
          <a:xfrm>
            <a:off x="7242390" y="4315395"/>
            <a:ext cx="1228725" cy="220980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360B7E3C-FD7B-4873-A32E-E3B66434997F}"/>
              </a:ext>
            </a:extLst>
          </p:cNvPr>
          <p:cNvPicPr>
            <a:picLocks noChangeAspect="1"/>
          </p:cNvPicPr>
          <p:nvPr/>
        </p:nvPicPr>
        <p:blipFill>
          <a:blip r:embed="rId5"/>
          <a:stretch>
            <a:fillRect/>
          </a:stretch>
        </p:blipFill>
        <p:spPr>
          <a:xfrm>
            <a:off x="9207601" y="4455851"/>
            <a:ext cx="1916906" cy="1928887"/>
          </a:xfrm>
          <a:prstGeom prst="rect">
            <a:avLst/>
          </a:prstGeom>
        </p:spPr>
      </p:pic>
    </p:spTree>
    <p:extLst>
      <p:ext uri="{BB962C8B-B14F-4D97-AF65-F5344CB8AC3E}">
        <p14:creationId xmlns:p14="http://schemas.microsoft.com/office/powerpoint/2010/main" val="362552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2022 Current Activities</a:t>
            </a:r>
          </a:p>
        </p:txBody>
      </p:sp>
      <p:sp>
        <p:nvSpPr>
          <p:cNvPr id="3" name="Content Placeholder 2"/>
          <p:cNvSpPr>
            <a:spLocks noGrp="1"/>
          </p:cNvSpPr>
          <p:nvPr>
            <p:ph idx="1"/>
          </p:nvPr>
        </p:nvSpPr>
        <p:spPr/>
        <p:txBody>
          <a:bodyPr>
            <a:normAutofit/>
          </a:bodyPr>
          <a:lstStyle/>
          <a:p>
            <a:r>
              <a:rPr lang="en-US" dirty="0"/>
              <a:t>Other reminders</a:t>
            </a:r>
          </a:p>
          <a:p>
            <a:pPr lvl="1"/>
            <a:r>
              <a:rPr lang="en-US" dirty="0"/>
              <a:t>1 committee vacancies (Area 1: Hackberry)</a:t>
            </a:r>
          </a:p>
          <a:p>
            <a:pPr lvl="1"/>
            <a:r>
              <a:rPr lang="en-US" dirty="0"/>
              <a:t>Send in your comments/concerns</a:t>
            </a:r>
          </a:p>
          <a:p>
            <a:pPr lvl="1"/>
            <a:r>
              <a:rPr lang="en-US" dirty="0"/>
              <a:t>Recommend also sending any comments to ACHD </a:t>
            </a:r>
            <a:r>
              <a:rPr lang="en-US" dirty="0" err="1"/>
              <a:t>TellUs</a:t>
            </a:r>
            <a:r>
              <a:rPr lang="en-US" dirty="0"/>
              <a:t> website (photos can be attached):</a:t>
            </a:r>
            <a:br>
              <a:rPr lang="en-US" dirty="0"/>
            </a:br>
            <a:r>
              <a:rPr lang="en-US" dirty="0">
                <a:hlinkClick r:id="rId2"/>
              </a:rPr>
              <a:t>http://achdidaho.org/AboutACHD/contactUs.aspx</a:t>
            </a:r>
            <a:r>
              <a:rPr lang="en-US" dirty="0"/>
              <a:t> </a:t>
            </a:r>
          </a:p>
          <a:p>
            <a:pPr lvl="1"/>
            <a:endParaRPr lang="en-US" dirty="0"/>
          </a:p>
        </p:txBody>
      </p:sp>
    </p:spTree>
    <p:extLst>
      <p:ext uri="{BB962C8B-B14F-4D97-AF65-F5344CB8AC3E}">
        <p14:creationId xmlns:p14="http://schemas.microsoft.com/office/powerpoint/2010/main" val="263512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HVD Speed Mitigation</a:t>
            </a:r>
          </a:p>
        </p:txBody>
      </p:sp>
      <p:sp>
        <p:nvSpPr>
          <p:cNvPr id="3" name="Content Placeholder 2"/>
          <p:cNvSpPr>
            <a:spLocks noGrp="1"/>
          </p:cNvSpPr>
          <p:nvPr>
            <p:ph idx="1"/>
          </p:nvPr>
        </p:nvSpPr>
        <p:spPr/>
        <p:txBody>
          <a:bodyPr>
            <a:normAutofit lnSpcReduction="10000"/>
          </a:bodyPr>
          <a:lstStyle/>
          <a:p>
            <a:r>
              <a:rPr lang="en-US" dirty="0"/>
              <a:t>ACHD/Precision issued a traffic calming report July 20, 2022</a:t>
            </a:r>
          </a:p>
          <a:p>
            <a:r>
              <a:rPr lang="en-US" dirty="0"/>
              <a:t>We (the HNA) requested this study seeking traffic calming/engineering solutions to (1) encourage drivers to drive 20 mph along HVD, (2) improve safety for pedestrians and cyclists and (3) provide improve safety for students waiting for the school bus.</a:t>
            </a:r>
          </a:p>
          <a:p>
            <a:r>
              <a:rPr lang="en-US" dirty="0"/>
              <a:t>The intended outcome of this project is to find traffic calming measures that have a measurable effectiveness of calming traffic along HVD and to implement those measures in a permanent manner:</a:t>
            </a:r>
          </a:p>
          <a:p>
            <a:pPr lvl="1"/>
            <a:r>
              <a:rPr lang="en-US" dirty="0"/>
              <a:t>Mini Roundabout at Parkhill</a:t>
            </a:r>
          </a:p>
          <a:p>
            <a:pPr lvl="1"/>
            <a:r>
              <a:rPr lang="en-US" dirty="0" err="1"/>
              <a:t>Bulbout</a:t>
            </a:r>
            <a:r>
              <a:rPr lang="en-US" dirty="0"/>
              <a:t>/Improve Radius at Wyndemere </a:t>
            </a:r>
          </a:p>
          <a:p>
            <a:pPr lvl="1"/>
            <a:r>
              <a:rPr lang="en-US" dirty="0"/>
              <a:t>Pass-through Chokers</a:t>
            </a:r>
          </a:p>
          <a:p>
            <a:r>
              <a:rPr lang="en-US" dirty="0"/>
              <a:t>Chokers will require support/concurrence from the adjacent home owners due to the resulting in loss of parking</a:t>
            </a:r>
          </a:p>
          <a:p>
            <a:endParaRPr lang="en-US" dirty="0"/>
          </a:p>
        </p:txBody>
      </p:sp>
    </p:spTree>
    <p:extLst>
      <p:ext uri="{BB962C8B-B14F-4D97-AF65-F5344CB8AC3E}">
        <p14:creationId xmlns:p14="http://schemas.microsoft.com/office/powerpoint/2010/main" val="178582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21F277F-B221-5317-B641-BCE4BEB7335B}"/>
              </a:ext>
            </a:extLst>
          </p:cNvPr>
          <p:cNvPicPr>
            <a:picLocks noGrp="1" noChangeAspect="1"/>
          </p:cNvPicPr>
          <p:nvPr>
            <p:ph idx="1"/>
          </p:nvPr>
        </p:nvPicPr>
        <p:blipFill>
          <a:blip r:embed="rId2"/>
          <a:stretch>
            <a:fillRect/>
          </a:stretch>
        </p:blipFill>
        <p:spPr>
          <a:xfrm>
            <a:off x="983559" y="293616"/>
            <a:ext cx="9970265" cy="6241408"/>
          </a:xfrm>
        </p:spPr>
      </p:pic>
    </p:spTree>
    <p:extLst>
      <p:ext uri="{BB962C8B-B14F-4D97-AF65-F5344CB8AC3E}">
        <p14:creationId xmlns:p14="http://schemas.microsoft.com/office/powerpoint/2010/main" val="172468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C72C77-4E01-1D16-A3D9-FF49C5B184B4}"/>
              </a:ext>
            </a:extLst>
          </p:cNvPr>
          <p:cNvPicPr>
            <a:picLocks noChangeAspect="1"/>
          </p:cNvPicPr>
          <p:nvPr/>
        </p:nvPicPr>
        <p:blipFill>
          <a:blip r:embed="rId2"/>
          <a:stretch>
            <a:fillRect/>
          </a:stretch>
        </p:blipFill>
        <p:spPr>
          <a:xfrm>
            <a:off x="1347787" y="14287"/>
            <a:ext cx="9496425" cy="6829425"/>
          </a:xfrm>
          <a:prstGeom prst="rect">
            <a:avLst/>
          </a:prstGeom>
        </p:spPr>
      </p:pic>
    </p:spTree>
    <p:extLst>
      <p:ext uri="{BB962C8B-B14F-4D97-AF65-F5344CB8AC3E}">
        <p14:creationId xmlns:p14="http://schemas.microsoft.com/office/powerpoint/2010/main" val="262586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HVD Speed Mitigation – Next Steps</a:t>
            </a:r>
          </a:p>
        </p:txBody>
      </p:sp>
      <p:sp>
        <p:nvSpPr>
          <p:cNvPr id="3" name="Content Placeholder 2"/>
          <p:cNvSpPr>
            <a:spLocks noGrp="1"/>
          </p:cNvSpPr>
          <p:nvPr>
            <p:ph idx="1"/>
          </p:nvPr>
        </p:nvSpPr>
        <p:spPr/>
        <p:txBody>
          <a:bodyPr>
            <a:normAutofit lnSpcReduction="10000"/>
          </a:bodyPr>
          <a:lstStyle/>
          <a:p>
            <a:r>
              <a:rPr lang="en-US" dirty="0"/>
              <a:t>Solicit feedback on the proposed temporary traffic calming measures, including working with affected residents to gain concurrence for loss of parking to accommodate temporary traffic calming applications.</a:t>
            </a:r>
          </a:p>
          <a:p>
            <a:pPr lvl="1"/>
            <a:r>
              <a:rPr lang="en-US" dirty="0"/>
              <a:t>Working group held meeting 9/12/2022 – initial “feedback” meeting</a:t>
            </a:r>
          </a:p>
          <a:p>
            <a:pPr lvl="1"/>
            <a:r>
              <a:rPr lang="en-US" dirty="0"/>
              <a:t>Need to obtain concurrence from homeowners impacted by chokers</a:t>
            </a:r>
          </a:p>
          <a:p>
            <a:pPr lvl="1"/>
            <a:r>
              <a:rPr lang="en-US" dirty="0"/>
              <a:t>Expect ACHD to hold meeting with neighborhood early 2023 – primary “feedback” meeting</a:t>
            </a:r>
          </a:p>
          <a:p>
            <a:r>
              <a:rPr lang="en-US" dirty="0"/>
              <a:t>Implementation of temporary traffic calming measures</a:t>
            </a:r>
          </a:p>
          <a:p>
            <a:pPr lvl="1"/>
            <a:r>
              <a:rPr lang="en-US" dirty="0"/>
              <a:t>ACHD looking for “funding” to make happen, hopefully Spring 2023</a:t>
            </a:r>
          </a:p>
          <a:p>
            <a:pPr lvl="1"/>
            <a:r>
              <a:rPr lang="en-US" dirty="0"/>
              <a:t>ACHD requires these measures be installed as temporary installations for a minimum 12-18 month pilot period in order to determine if the traffic calming measures perform as intended. </a:t>
            </a:r>
          </a:p>
          <a:p>
            <a:r>
              <a:rPr lang="en-US" dirty="0"/>
              <a:t>Data collection and follow up studies</a:t>
            </a:r>
          </a:p>
          <a:p>
            <a:r>
              <a:rPr lang="en-US" dirty="0"/>
              <a:t>Follow up public information meetings to solicit feedback on temporary applications from HNA and residents and consideration of future permanent installations</a:t>
            </a:r>
          </a:p>
        </p:txBody>
      </p:sp>
    </p:spTree>
    <p:extLst>
      <p:ext uri="{BB962C8B-B14F-4D97-AF65-F5344CB8AC3E}">
        <p14:creationId xmlns:p14="http://schemas.microsoft.com/office/powerpoint/2010/main" val="11091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5F86-A21C-0B7A-C435-C5864A60B2B9}"/>
              </a:ext>
            </a:extLst>
          </p:cNvPr>
          <p:cNvSpPr>
            <a:spLocks noGrp="1"/>
          </p:cNvSpPr>
          <p:nvPr>
            <p:ph type="title"/>
          </p:nvPr>
        </p:nvSpPr>
        <p:spPr/>
        <p:txBody>
          <a:bodyPr/>
          <a:lstStyle/>
          <a:p>
            <a:r>
              <a:rPr lang="en-US" dirty="0"/>
              <a:t>Community Development Tracker</a:t>
            </a:r>
          </a:p>
        </p:txBody>
      </p:sp>
      <p:sp>
        <p:nvSpPr>
          <p:cNvPr id="3" name="Content Placeholder 2">
            <a:extLst>
              <a:ext uri="{FF2B5EF4-FFF2-40B4-BE49-F238E27FC236}">
                <a16:creationId xmlns:a16="http://schemas.microsoft.com/office/drawing/2014/main" id="{81FFEC34-2D84-3E12-5943-768D2A6C9755}"/>
              </a:ext>
            </a:extLst>
          </p:cNvPr>
          <p:cNvSpPr>
            <a:spLocks noGrp="1"/>
          </p:cNvSpPr>
          <p:nvPr>
            <p:ph idx="1"/>
          </p:nvPr>
        </p:nvSpPr>
        <p:spPr/>
        <p:txBody>
          <a:bodyPr/>
          <a:lstStyle/>
          <a:p>
            <a:r>
              <a:rPr lang="en-US" dirty="0">
                <a:hlinkClick r:id="rId2"/>
              </a:rPr>
              <a:t>Community Development Tracker | City of Boise</a:t>
            </a:r>
            <a:endParaRPr lang="en-US" dirty="0"/>
          </a:p>
          <a:p>
            <a:r>
              <a:rPr lang="en-US" b="0" i="0" dirty="0">
                <a:solidFill>
                  <a:srgbClr val="4A4F54"/>
                </a:solidFill>
                <a:effectLst/>
                <a:latin typeface="proxima-nova"/>
              </a:rPr>
              <a:t>“To make it easier to understand what developments are happening in the city, where they are in the planning process, and how you can be involved, the City of Boise has launched a Community Development Tracker.” </a:t>
            </a:r>
          </a:p>
          <a:p>
            <a:r>
              <a:rPr lang="en-US" b="0" i="0" dirty="0">
                <a:solidFill>
                  <a:srgbClr val="4A4F54"/>
                </a:solidFill>
                <a:effectLst/>
                <a:latin typeface="proxima-nova"/>
              </a:rPr>
              <a:t>“The tracker allows you to view developments across the city and find useful information about it. This tool is still in the testing stages and we look forward to your feedback to ensure it is user friendly and informative.”</a:t>
            </a:r>
            <a:endParaRPr lang="en-US" dirty="0"/>
          </a:p>
        </p:txBody>
      </p:sp>
    </p:spTree>
    <p:extLst>
      <p:ext uri="{BB962C8B-B14F-4D97-AF65-F5344CB8AC3E}">
        <p14:creationId xmlns:p14="http://schemas.microsoft.com/office/powerpoint/2010/main" val="43043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F4F2-857C-6169-3CFE-AE32434BE4FC}"/>
              </a:ext>
            </a:extLst>
          </p:cNvPr>
          <p:cNvSpPr>
            <a:spLocks noGrp="1"/>
          </p:cNvSpPr>
          <p:nvPr>
            <p:ph type="title"/>
          </p:nvPr>
        </p:nvSpPr>
        <p:spPr/>
        <p:txBody>
          <a:bodyPr/>
          <a:lstStyle/>
          <a:p>
            <a:r>
              <a:rPr lang="en-US" dirty="0"/>
              <a:t>Treasurer’s Report</a:t>
            </a:r>
          </a:p>
        </p:txBody>
      </p:sp>
    </p:spTree>
    <p:extLst>
      <p:ext uri="{BB962C8B-B14F-4D97-AF65-F5344CB8AC3E}">
        <p14:creationId xmlns:p14="http://schemas.microsoft.com/office/powerpoint/2010/main" val="29631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State of the Neighborhood</a:t>
            </a:r>
          </a:p>
          <a:p>
            <a:pPr lvl="1"/>
            <a:r>
              <a:rPr lang="en-US" dirty="0"/>
              <a:t>What is a “neighborhood association”?</a:t>
            </a:r>
          </a:p>
          <a:p>
            <a:pPr lvl="1"/>
            <a:r>
              <a:rPr lang="en-US" dirty="0"/>
              <a:t>Issues for discussion</a:t>
            </a:r>
          </a:p>
          <a:p>
            <a:pPr lvl="1"/>
            <a:r>
              <a:rPr lang="en-US" dirty="0"/>
              <a:t>Traffic/Safety committee update</a:t>
            </a:r>
          </a:p>
          <a:p>
            <a:r>
              <a:rPr lang="en-US" dirty="0"/>
              <a:t>Treasurer’s Report</a:t>
            </a:r>
          </a:p>
          <a:p>
            <a:r>
              <a:rPr lang="en-US" dirty="0"/>
              <a:t>Officer Elections</a:t>
            </a:r>
          </a:p>
          <a:p>
            <a:endParaRPr lang="en-US" dirty="0"/>
          </a:p>
          <a:p>
            <a:endParaRPr lang="en-US" dirty="0"/>
          </a:p>
        </p:txBody>
      </p:sp>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“neighborhood association”?</a:t>
            </a:r>
          </a:p>
        </p:txBody>
      </p:sp>
      <p:sp>
        <p:nvSpPr>
          <p:cNvPr id="3" name="Content Placeholder 2"/>
          <p:cNvSpPr>
            <a:spLocks noGrp="1"/>
          </p:cNvSpPr>
          <p:nvPr>
            <p:ph idx="1"/>
          </p:nvPr>
        </p:nvSpPr>
        <p:spPr/>
        <p:txBody>
          <a:bodyPr>
            <a:normAutofit fontScale="92500"/>
          </a:bodyPr>
          <a:lstStyle/>
          <a:p>
            <a:r>
              <a:rPr lang="en-US" dirty="0"/>
              <a:t>Neighborhood Associations are affiliated with the City of Boise through its planning process</a:t>
            </a:r>
          </a:p>
          <a:p>
            <a:r>
              <a:rPr lang="en-US" dirty="0"/>
              <a:t>Neighborhood Associations interface with the City on issues pertaining to neighborhood planning, development and improvement</a:t>
            </a:r>
          </a:p>
          <a:p>
            <a:r>
              <a:rPr lang="en-US" dirty="0"/>
              <a:t>NAs also provide a vehicle to voice concerns to the City as a consolidated voice, with the goal of making/planning a better neighborhood</a:t>
            </a:r>
          </a:p>
          <a:p>
            <a:r>
              <a:rPr lang="en-US" dirty="0"/>
              <a:t>NAs prepare Neighborhood Reinvestment Grants and other applications (mini grants for annual picnic, dog waste removal, administrative expenses, etc.)</a:t>
            </a:r>
          </a:p>
          <a:p>
            <a:r>
              <a:rPr lang="en-US" dirty="0"/>
              <a:t>According to our articles of association, the purposes of the HNA are, through the executive committee, to “facilitate dissemination of information to its members, and to consider and deal with problems and issues of the membership of the Association”</a:t>
            </a:r>
          </a:p>
        </p:txBody>
      </p:sp>
    </p:spTree>
    <p:extLst>
      <p:ext uri="{BB962C8B-B14F-4D97-AF65-F5344CB8AC3E}">
        <p14:creationId xmlns:p14="http://schemas.microsoft.com/office/powerpoint/2010/main" val="86099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“neighborhood association”?</a:t>
            </a:r>
          </a:p>
        </p:txBody>
      </p:sp>
      <p:sp>
        <p:nvSpPr>
          <p:cNvPr id="3" name="Content Placeholder 2"/>
          <p:cNvSpPr>
            <a:spLocks noGrp="1"/>
          </p:cNvSpPr>
          <p:nvPr>
            <p:ph idx="1"/>
          </p:nvPr>
        </p:nvSpPr>
        <p:spPr/>
        <p:txBody>
          <a:bodyPr>
            <a:normAutofit/>
          </a:bodyPr>
          <a:lstStyle/>
          <a:p>
            <a:r>
              <a:rPr lang="en-US" dirty="0"/>
              <a:t>Planning and development frequently contacts NAs with regard to development applications in the neighborhood</a:t>
            </a:r>
          </a:p>
          <a:p>
            <a:r>
              <a:rPr lang="en-US" dirty="0"/>
              <a:t>We live in the Highlands Neighborhood association, which is essentially the traditional “Highlands”, Hackberry, Hackberry North, El </a:t>
            </a:r>
            <a:r>
              <a:rPr lang="en-US" dirty="0" err="1"/>
              <a:t>Pelar</a:t>
            </a:r>
            <a:r>
              <a:rPr lang="en-US" dirty="0"/>
              <a:t>, Highlands Cove and multi-family housing units on Bogus Basin Road and HVD.</a:t>
            </a:r>
          </a:p>
          <a:p>
            <a:r>
              <a:rPr lang="en-US" dirty="0"/>
              <a:t>For more information, please refer to the Highlands Neighborhood Plan posted on our website.</a:t>
            </a:r>
          </a:p>
        </p:txBody>
      </p:sp>
    </p:spTree>
    <p:extLst>
      <p:ext uri="{BB962C8B-B14F-4D97-AF65-F5344CB8AC3E}">
        <p14:creationId xmlns:p14="http://schemas.microsoft.com/office/powerpoint/2010/main" val="205767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65414"/>
          </a:xfrm>
        </p:spPr>
        <p:txBody>
          <a:bodyPr>
            <a:normAutofit/>
          </a:bodyPr>
          <a:lstStyle/>
          <a:p>
            <a:r>
              <a:rPr lang="en-US" sz="2800" dirty="0">
                <a:hlinkClick r:id="rId2"/>
              </a:rPr>
              <a:t>https://highlandsneighborhood.weebly.com/</a:t>
            </a:r>
            <a:r>
              <a:rPr lang="en-US" sz="2800" dirty="0"/>
              <a:t> </a:t>
            </a:r>
          </a:p>
        </p:txBody>
      </p:sp>
      <p:pic>
        <p:nvPicPr>
          <p:cNvPr id="6" name="Content Placeholder 5">
            <a:extLst>
              <a:ext uri="{FF2B5EF4-FFF2-40B4-BE49-F238E27FC236}">
                <a16:creationId xmlns:a16="http://schemas.microsoft.com/office/drawing/2014/main" id="{ECAD1CC6-E6A7-47AB-94B5-7D57816BA06D}"/>
              </a:ext>
            </a:extLst>
          </p:cNvPr>
          <p:cNvPicPr>
            <a:picLocks noGrp="1" noChangeAspect="1"/>
          </p:cNvPicPr>
          <p:nvPr>
            <p:ph idx="1"/>
          </p:nvPr>
        </p:nvPicPr>
        <p:blipFill>
          <a:blip r:embed="rId3"/>
          <a:stretch>
            <a:fillRect/>
          </a:stretch>
        </p:blipFill>
        <p:spPr>
          <a:xfrm>
            <a:off x="1924050" y="1237854"/>
            <a:ext cx="8239125" cy="5184724"/>
          </a:xfrm>
          <a:prstGeom prst="rect">
            <a:avLst/>
          </a:prstGeom>
        </p:spPr>
      </p:pic>
    </p:spTree>
    <p:extLst>
      <p:ext uri="{BB962C8B-B14F-4D97-AF65-F5344CB8AC3E}">
        <p14:creationId xmlns:p14="http://schemas.microsoft.com/office/powerpoint/2010/main" val="241446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p:cNvPicPr>
            <a:picLocks noGrp="1" noChangeAspect="1"/>
          </p:cNvPicPr>
          <p:nvPr>
            <p:ph idx="1"/>
          </p:nvPr>
        </p:nvPicPr>
        <p:blipFill>
          <a:blip r:embed="rId2"/>
          <a:stretch>
            <a:fillRect/>
          </a:stretch>
        </p:blipFill>
        <p:spPr>
          <a:xfrm>
            <a:off x="1524000" y="-57458"/>
            <a:ext cx="9144000" cy="7006897"/>
          </a:xfrm>
          <a:prstGeom prst="rect">
            <a:avLst/>
          </a:prstGeom>
        </p:spPr>
      </p:pic>
    </p:spTree>
    <p:extLst>
      <p:ext uri="{BB962C8B-B14F-4D97-AF65-F5344CB8AC3E}">
        <p14:creationId xmlns:p14="http://schemas.microsoft.com/office/powerpoint/2010/main" val="357496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for Discussion</a:t>
            </a:r>
          </a:p>
        </p:txBody>
      </p:sp>
      <p:sp>
        <p:nvSpPr>
          <p:cNvPr id="3" name="Content Placeholder 2"/>
          <p:cNvSpPr>
            <a:spLocks noGrp="1"/>
          </p:cNvSpPr>
          <p:nvPr>
            <p:ph idx="1"/>
          </p:nvPr>
        </p:nvSpPr>
        <p:spPr/>
        <p:txBody>
          <a:bodyPr>
            <a:normAutofit/>
          </a:bodyPr>
          <a:lstStyle/>
          <a:p>
            <a:r>
              <a:rPr lang="en-US" dirty="0"/>
              <a:t>Picnic</a:t>
            </a:r>
          </a:p>
          <a:p>
            <a:r>
              <a:rPr lang="en-US" dirty="0"/>
              <a:t>HVD speed mitigation</a:t>
            </a:r>
          </a:p>
          <a:p>
            <a:r>
              <a:rPr lang="en-US" dirty="0"/>
              <a:t>Community Development Tracker</a:t>
            </a:r>
          </a:p>
          <a:p>
            <a:r>
              <a:rPr lang="en-US" dirty="0"/>
              <a:t>Other areas of concern?</a:t>
            </a:r>
          </a:p>
          <a:p>
            <a:endParaRPr lang="en-US" dirty="0"/>
          </a:p>
          <a:p>
            <a:endParaRPr lang="en-US" dirty="0"/>
          </a:p>
          <a:p>
            <a:endParaRPr lang="en-US" dirty="0"/>
          </a:p>
        </p:txBody>
      </p:sp>
    </p:spTree>
    <p:extLst>
      <p:ext uri="{BB962C8B-B14F-4D97-AF65-F5344CB8AC3E}">
        <p14:creationId xmlns:p14="http://schemas.microsoft.com/office/powerpoint/2010/main" val="179458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Picnic</a:t>
            </a:r>
          </a:p>
        </p:txBody>
      </p:sp>
      <p:sp>
        <p:nvSpPr>
          <p:cNvPr id="3" name="Content Placeholder 2"/>
          <p:cNvSpPr>
            <a:spLocks noGrp="1"/>
          </p:cNvSpPr>
          <p:nvPr>
            <p:ph idx="1"/>
          </p:nvPr>
        </p:nvSpPr>
        <p:spPr/>
        <p:txBody>
          <a:bodyPr>
            <a:normAutofit/>
          </a:bodyPr>
          <a:lstStyle/>
          <a:p>
            <a:r>
              <a:rPr lang="en-US" dirty="0"/>
              <a:t>We had a wonderful picnic the second day of school August 18</a:t>
            </a:r>
          </a:p>
          <a:p>
            <a:r>
              <a:rPr lang="en-US" dirty="0"/>
              <a:t>HNA provided food and drinks</a:t>
            </a:r>
          </a:p>
          <a:p>
            <a:r>
              <a:rPr lang="en-US" dirty="0"/>
              <a:t>Great turnout – the new school principal and Lisa Sanchez met neighbors</a:t>
            </a:r>
          </a:p>
          <a:p>
            <a:r>
              <a:rPr lang="en-US" dirty="0"/>
              <a:t>May consider timing with first day of school to avoid scheduling conflicts</a:t>
            </a:r>
          </a:p>
          <a:p>
            <a:endParaRPr lang="en-US" dirty="0"/>
          </a:p>
          <a:p>
            <a:endParaRPr lang="en-US" dirty="0"/>
          </a:p>
          <a:p>
            <a:endParaRPr lang="en-US" dirty="0"/>
          </a:p>
        </p:txBody>
      </p:sp>
    </p:spTree>
    <p:extLst>
      <p:ext uri="{BB962C8B-B14F-4D97-AF65-F5344CB8AC3E}">
        <p14:creationId xmlns:p14="http://schemas.microsoft.com/office/powerpoint/2010/main" val="121610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314450"/>
          </a:xfrm>
        </p:spPr>
        <p:txBody>
          <a:bodyPr>
            <a:normAutofit/>
          </a:bodyPr>
          <a:lstStyle/>
          <a:p>
            <a:r>
              <a:rPr lang="en-US" dirty="0"/>
              <a:t>Traffic/Safety committee update</a:t>
            </a:r>
          </a:p>
        </p:txBody>
      </p:sp>
      <p:sp>
        <p:nvSpPr>
          <p:cNvPr id="3" name="Content Placeholder 2"/>
          <p:cNvSpPr>
            <a:spLocks noGrp="1"/>
          </p:cNvSpPr>
          <p:nvPr>
            <p:ph idx="1"/>
          </p:nvPr>
        </p:nvSpPr>
        <p:spPr>
          <a:xfrm>
            <a:off x="6140605" y="1414571"/>
            <a:ext cx="4070195" cy="4525963"/>
          </a:xfrm>
        </p:spPr>
        <p:txBody>
          <a:bodyPr>
            <a:normAutofit lnSpcReduction="10000"/>
          </a:bodyPr>
          <a:lstStyle/>
          <a:p>
            <a:r>
              <a:rPr lang="en-US" dirty="0"/>
              <a:t>Clearinghouse for all resident traffic concerns</a:t>
            </a:r>
          </a:p>
          <a:p>
            <a:endParaRPr lang="en-US" dirty="0"/>
          </a:p>
          <a:p>
            <a:r>
              <a:rPr lang="en-US" dirty="0"/>
              <a:t>Reports to the Executive Committee</a:t>
            </a:r>
          </a:p>
          <a:p>
            <a:endParaRPr lang="en-US" dirty="0"/>
          </a:p>
          <a:p>
            <a:r>
              <a:rPr lang="en-US" dirty="0"/>
              <a:t>Committee Chairman selects at least 5 members</a:t>
            </a:r>
          </a:p>
          <a:p>
            <a:endParaRPr lang="en-US" dirty="0"/>
          </a:p>
          <a:p>
            <a:r>
              <a:rPr lang="en-US" dirty="0"/>
              <a:t>Meetings are open to any HNA resident (Bylaws Article 5C)</a:t>
            </a:r>
          </a:p>
        </p:txBody>
      </p:sp>
      <p:pic>
        <p:nvPicPr>
          <p:cNvPr id="5" name="Picture 4"/>
          <p:cNvPicPr>
            <a:picLocks noChangeAspect="1"/>
          </p:cNvPicPr>
          <p:nvPr/>
        </p:nvPicPr>
        <p:blipFill>
          <a:blip r:embed="rId2"/>
          <a:stretch>
            <a:fillRect/>
          </a:stretch>
        </p:blipFill>
        <p:spPr>
          <a:xfrm>
            <a:off x="1994524" y="1414570"/>
            <a:ext cx="3416515" cy="4767114"/>
          </a:xfrm>
          <a:prstGeom prst="rect">
            <a:avLst/>
          </a:prstGeom>
        </p:spPr>
      </p:pic>
    </p:spTree>
    <p:extLst>
      <p:ext uri="{BB962C8B-B14F-4D97-AF65-F5344CB8AC3E}">
        <p14:creationId xmlns:p14="http://schemas.microsoft.com/office/powerpoint/2010/main" val="337750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mpany background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chemeClr val="tx2"/>
        </a:solidFill>
        <a:ln>
          <a:solidFill>
            <a:schemeClr val="tx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meeting presentation.potx" id="{77F2D8A2-507B-4878-B2FF-8D528D9C7FD9}" vid="{1CC704D5-A0BA-4179-BDE4-EF17843D99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Company meeting presentation</Template>
  <TotalTime>1871</TotalTime>
  <Words>921</Words>
  <Application>Microsoft Office PowerPoint</Application>
  <PresentationFormat>Widescreen</PresentationFormat>
  <Paragraphs>94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Century Gothic</vt:lpstr>
      <vt:lpstr>Courier New</vt:lpstr>
      <vt:lpstr>Palatino Linotype</vt:lpstr>
      <vt:lpstr>proxima-nova</vt:lpstr>
      <vt:lpstr>Company background presentation</vt:lpstr>
      <vt:lpstr>Highlands Neighborhood Association</vt:lpstr>
      <vt:lpstr>Agenda</vt:lpstr>
      <vt:lpstr>What is a “neighborhood association”?</vt:lpstr>
      <vt:lpstr>What is a “neighborhood association”?</vt:lpstr>
      <vt:lpstr>https://highlandsneighborhood.weebly.com/ </vt:lpstr>
      <vt:lpstr>PowerPoint Presentation</vt:lpstr>
      <vt:lpstr>Issues for Discussion</vt:lpstr>
      <vt:lpstr>Picnic</vt:lpstr>
      <vt:lpstr>Traffic/Safety committee update</vt:lpstr>
      <vt:lpstr>PowerPoint Presentation</vt:lpstr>
      <vt:lpstr>Past Activities</vt:lpstr>
      <vt:lpstr>2022 Current Activities</vt:lpstr>
      <vt:lpstr>2022 Current Activities</vt:lpstr>
      <vt:lpstr>HVD Speed Mitigation</vt:lpstr>
      <vt:lpstr>PowerPoint Presentation</vt:lpstr>
      <vt:lpstr>PowerPoint Presentation</vt:lpstr>
      <vt:lpstr>HVD Speed Mitigation – Next Steps</vt:lpstr>
      <vt:lpstr>Community Development Tracker</vt:lpstr>
      <vt:lpstr>Treasurer’s Report</vt:lpstr>
    </vt:vector>
  </TitlesOfParts>
  <Company>Milliman 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Neighborhood and the Highlands Neighborhood Association</dc:title>
  <dc:creator>Jeff Bradley</dc:creator>
  <cp:lastModifiedBy>Jeff Bradley</cp:lastModifiedBy>
  <cp:revision>76</cp:revision>
  <cp:lastPrinted>2018-04-15T22:09:28Z</cp:lastPrinted>
  <dcterms:created xsi:type="dcterms:W3CDTF">2018-04-12T20:12:39Z</dcterms:created>
  <dcterms:modified xsi:type="dcterms:W3CDTF">2022-11-03T13:24:03Z</dcterms:modified>
</cp:coreProperties>
</file>